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28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E00F9F-AC87-4969-AAD9-BC7363046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2DEA5CAE-240D-4D61-94AD-D2AEAAEDE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C653B37-604E-43D5-8D28-25C089C0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B30-3D82-4ADA-9CD6-96D6BC6CD90C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AD3115A-53DF-4335-8780-2B8BB627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C5803BDD-EC0D-4893-820F-C30520DE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B46-CE83-439B-A892-C1AE2EF4BB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444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C54B3C-C234-4C29-8817-C256107F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019390EE-0CF6-4279-A552-B07C2A5DB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801F52D-C9A6-42D6-811C-36847B6F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B30-3D82-4ADA-9CD6-96D6BC6CD90C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C8142D0-4F93-4347-8DB4-36321DF4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220D03F9-70B9-40BA-91A9-6B39C28E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B46-CE83-439B-A892-C1AE2EF4BB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75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4FEE6C1F-0C8A-4C60-88A8-54A4E4D3A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5887E1E8-FC16-4A5B-9814-983456787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9037E5FB-113C-46D6-868A-48E863DE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B30-3D82-4ADA-9CD6-96D6BC6CD90C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75CC084-D570-4646-8FFE-866C004B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C41448DF-8BED-446C-A785-8FC2CBB4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B46-CE83-439B-A892-C1AE2EF4BB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74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AC4512-6165-4BB7-9E48-22A9B650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29E54BB-523D-4EAA-9CC9-14724DF8A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B8289A67-BB92-4535-98EF-7C17F55B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B30-3D82-4ADA-9CD6-96D6BC6CD90C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F01E2DED-230C-4119-B424-2ADF0CD7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9F6CB1A-839F-4F32-B411-E3853C4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B46-CE83-439B-A892-C1AE2EF4BB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646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BEE839-AD92-4645-9B26-CE9FBAEF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00834948-A4E1-4DFA-8E52-36F3E3E10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6D10562-DEA0-4384-AAB7-482D72F0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B30-3D82-4ADA-9CD6-96D6BC6CD90C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B9B7A0C2-4A8C-4D08-AE45-9AC8264B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A6D452FB-D208-46D8-973C-F60A83B8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B46-CE83-439B-A892-C1AE2EF4BB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87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BA63C5-5767-4F53-9A50-2D77E5CC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488EB0B-C044-4838-826D-59B230C93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3AB2E32C-F7EF-43C5-B234-A5755F526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549CDCAF-FB55-45A3-8610-A01A4018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B30-3D82-4ADA-9CD6-96D6BC6CD90C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49CBF69A-8E07-4243-A18B-F580EB8C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D430A486-5281-461B-AA03-F16A961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B46-CE83-439B-A892-C1AE2EF4BB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62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058180-9B94-422F-A5DB-C191959B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22223A0D-CBF6-406B-960E-D8A02D7AC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CF228136-AE37-45A4-A264-712C54EB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8B11E493-30FA-4786-9C29-146B37692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559DF725-085B-440A-A593-957582ABD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28A006A4-3D7F-452A-BE3B-E85C2AE7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B30-3D82-4ADA-9CD6-96D6BC6CD90C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505F87E2-1852-4D96-AC87-8AA4435B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254C68EC-7004-4C7E-B1FD-BEC36AFA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B46-CE83-439B-A892-C1AE2EF4BB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297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2C61CF-F167-4E3A-A84F-BC6C6304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83B7F8E6-E234-4267-A391-49461D8DA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B30-3D82-4ADA-9CD6-96D6BC6CD90C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365E7C7D-A923-4F25-B558-AC90E78B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E408E3AD-B819-471B-BA45-D24D1067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B46-CE83-439B-A892-C1AE2EF4BB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597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721F946F-C797-4D47-BEBC-11DE81AC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B30-3D82-4ADA-9CD6-96D6BC6CD90C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54EA4C00-9D4B-4029-B727-2FF130AE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5B6242D-5A0D-49D7-B9AA-3BF384DF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B46-CE83-439B-A892-C1AE2EF4BB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832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F66B4-E354-4921-8305-94BF6B8B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1F0B10E-7767-4299-8B1C-60F4B812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DB62B1E5-0BB1-4796-87B9-93EF5BFF2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77F8EF3B-AE37-43B8-A4A1-75E944FD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B30-3D82-4ADA-9CD6-96D6BC6CD90C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E5BB5ADB-A2ED-43A0-AA2B-8ED35C2C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534BBD5C-6891-4996-B979-D5EA6079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B46-CE83-439B-A892-C1AE2EF4BB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726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AE45B-A47E-41D4-8E22-57E373A3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5543A881-DA55-40A2-AFDB-2E6D8FB29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65E35192-2216-45E2-801A-7AC38A58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77A2AAC7-7152-482F-820A-BED1EC63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B30-3D82-4ADA-9CD6-96D6BC6CD90C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EA617C67-A61D-415E-AD87-B0D63C2B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923E0520-3568-44A0-A32D-812B0DBB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B46-CE83-439B-A892-C1AE2EF4BB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47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B17CB6BD-C9BC-4566-8539-A7E7DEDD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918A22A6-0B5E-4807-8780-964B65033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9A84AB9-A80A-48B0-9024-8F1EB191E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F5B30-3D82-4ADA-9CD6-96D6BC6CD90C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A614AFE-B7E6-4D2C-A0C7-68CD7480B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9813ED0-6499-411D-B9CA-3C59ACE28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DB46-CE83-439B-A892-C1AE2EF4BB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81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6C30BB-383E-4CD5-A6D4-27C317D5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1084"/>
            <a:ext cx="7075504" cy="40094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A5F265-73FA-4D96-BE87-2C9D9D1D3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648" y="468922"/>
            <a:ext cx="9818703" cy="2362161"/>
          </a:xfrm>
        </p:spPr>
        <p:txBody>
          <a:bodyPr>
            <a:norm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Контрольний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тему «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породжують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бездуховність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?» (за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трагікомедією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Карпенка-Карого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«Сто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» і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сучасним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E697C8-2425-4BE8-A32A-95147FBA0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675" y="2743199"/>
            <a:ext cx="3759231" cy="375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5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A7789A-E946-42BF-8A74-7F146808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1785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dirty="0">
                <a:latin typeface="Candara" panose="020E0502030303020204" pitchFamily="34" charset="0"/>
              </a:rPr>
              <a:t>Успіхів!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53D8501-8C7C-4C73-B1AB-F7AC2C77F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1943"/>
            <a:ext cx="4084320" cy="4084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1AD82A-20F1-4E1C-B052-247ABE66D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35041" y="2875300"/>
            <a:ext cx="3323939" cy="38303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D64129-B27F-44F9-B3FA-03AC0121D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305" y="1680146"/>
            <a:ext cx="1102360" cy="11023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235E05-FC63-4491-9680-3AFCF7B8E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549" y="220970"/>
            <a:ext cx="586413" cy="586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81C7CAF-2D51-4AC7-9FA5-50AC60F6D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027" y="4048760"/>
            <a:ext cx="2438400" cy="20764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F7336D0-0139-4A58-BAFE-925C0766F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451822">
            <a:off x="1125394" y="1983419"/>
            <a:ext cx="1080714" cy="13255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10AAB7A-9F93-499F-A3B3-11A8D1155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49664">
            <a:off x="2361487" y="1198328"/>
            <a:ext cx="1205534" cy="14786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C768AFC-155D-4488-A816-B2D789B4C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2407" y="2104444"/>
            <a:ext cx="585267" cy="5852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1A0BA9E-E967-440A-81AB-1A60379CF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3013" y="500498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5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7F2C9A-6278-4F38-93A1-1996CDF1E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02" r="829" b="7572"/>
          <a:stretch/>
        </p:blipFill>
        <p:spPr>
          <a:xfrm>
            <a:off x="1200557" y="0"/>
            <a:ext cx="10270083" cy="68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7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A05B98-FD10-44CA-B6D9-E57395113FC7}"/>
              </a:ext>
            </a:extLst>
          </p:cNvPr>
          <p:cNvSpPr txBox="1"/>
          <p:nvPr/>
        </p:nvSpPr>
        <p:spPr>
          <a:xfrm>
            <a:off x="1493520" y="545525"/>
            <a:ext cx="945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atin typeface="Arial Black" panose="020B0A04020102020204" pitchFamily="34" charset="0"/>
              </a:rPr>
              <a:t>Характерні слова і вирази для твору-роздуму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BFAC3F-1336-4184-A65B-7BE4433F63EF}"/>
              </a:ext>
            </a:extLst>
          </p:cNvPr>
          <p:cNvSpPr txBox="1"/>
          <p:nvPr/>
        </p:nvSpPr>
        <p:spPr>
          <a:xfrm>
            <a:off x="5420877" y="1370260"/>
            <a:ext cx="160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Arial Black" panose="020B0A04020102020204" pitchFamily="34" charset="0"/>
              </a:rPr>
              <a:t>Теза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B7BBCD-C7FB-4591-BD10-63C39BF90AE1}"/>
              </a:ext>
            </a:extLst>
          </p:cNvPr>
          <p:cNvSpPr txBox="1"/>
          <p:nvPr/>
        </p:nvSpPr>
        <p:spPr>
          <a:xfrm>
            <a:off x="2766536" y="2117586"/>
            <a:ext cx="6908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Black" panose="020B0A04020102020204" pitchFamily="34" charset="0"/>
              </a:rPr>
              <a:t>Я думаю,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Black" panose="020B0A04020102020204" pitchFamily="34" charset="0"/>
              </a:rPr>
              <a:t>Я </a:t>
            </a:r>
            <a:r>
              <a:rPr lang="ru-RU" sz="2400" dirty="0" err="1">
                <a:latin typeface="Arial Black" panose="020B0A04020102020204" pitchFamily="34" charset="0"/>
              </a:rPr>
              <a:t>вважаю</a:t>
            </a:r>
            <a:r>
              <a:rPr lang="ru-RU" sz="2400" dirty="0">
                <a:latin typeface="Arial Black" panose="020B0A04020102020204" pitchFamily="34" charset="0"/>
              </a:rPr>
              <a:t>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Black" panose="020B0A04020102020204" pitchFamily="34" charset="0"/>
              </a:rPr>
              <a:t>Мені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здається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що</a:t>
            </a:r>
            <a:r>
              <a:rPr lang="ru-RU" sz="2400" dirty="0">
                <a:latin typeface="Arial Black" panose="020B0A04020102020204" pitchFamily="34" charset="0"/>
              </a:rPr>
              <a:t>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Black" panose="020B0A04020102020204" pitchFamily="34" charset="0"/>
              </a:rPr>
              <a:t>На мою думку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Black" panose="020B0A04020102020204" pitchFamily="34" charset="0"/>
              </a:rPr>
              <a:t>На </a:t>
            </a:r>
            <a:r>
              <a:rPr lang="ru-RU" sz="2400" dirty="0" err="1">
                <a:latin typeface="Arial Black" panose="020B0A04020102020204" pitchFamily="34" charset="0"/>
              </a:rPr>
              <a:t>моє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переконання</a:t>
            </a:r>
            <a:r>
              <a:rPr lang="ru-RU" sz="2400" dirty="0">
                <a:latin typeface="Arial Black" panose="020B0A04020102020204" pitchFamily="34" charset="0"/>
              </a:rPr>
              <a:t>, 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Black" panose="020B0A04020102020204" pitchFamily="34" charset="0"/>
              </a:rPr>
              <a:t>Мій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погляд</a:t>
            </a:r>
            <a:r>
              <a:rPr lang="ru-RU" sz="2400" dirty="0"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latin typeface="Arial Black" panose="020B0A04020102020204" pitchFamily="34" charset="0"/>
              </a:rPr>
              <a:t>цю</a:t>
            </a:r>
            <a:r>
              <a:rPr lang="ru-RU" sz="2400" dirty="0">
                <a:latin typeface="Arial Black" panose="020B0A04020102020204" pitchFamily="34" charset="0"/>
              </a:rPr>
              <a:t> проблему </a:t>
            </a:r>
            <a:r>
              <a:rPr lang="ru-RU" sz="2400" dirty="0" err="1">
                <a:latin typeface="Arial Black" panose="020B0A04020102020204" pitchFamily="34" charset="0"/>
              </a:rPr>
              <a:t>такий</a:t>
            </a:r>
            <a:r>
              <a:rPr lang="ru-RU" sz="2400" dirty="0">
                <a:latin typeface="Arial Black" panose="020B0A04020102020204" pitchFamily="34" charset="0"/>
              </a:rPr>
              <a:t>: …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F96A26-3F13-46BF-B8D8-F799BF73A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7" r="16578"/>
          <a:stretch/>
        </p:blipFill>
        <p:spPr>
          <a:xfrm>
            <a:off x="8341334" y="1473200"/>
            <a:ext cx="3058186" cy="27743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14E3CB9-B497-49D2-B424-AF671F709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6112"/>
            <a:ext cx="2257082" cy="38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BA7A9E-3CC2-4D31-86B6-496E17DA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320" y="1142696"/>
            <a:ext cx="9734710" cy="62039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Аргументи:</a:t>
            </a:r>
            <a:endParaRPr lang="uk-UA" sz="3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4923009-DF18-49AD-BE6F-BFD08066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279" y="1600846"/>
            <a:ext cx="7653019" cy="509745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ru-RU" dirty="0">
              <a:latin typeface="Arial Black" panose="020B0A04020102020204" pitchFamily="34" charset="0"/>
            </a:endParaRPr>
          </a:p>
          <a:p>
            <a:pPr algn="just"/>
            <a:r>
              <a:rPr lang="ru-RU" dirty="0">
                <a:latin typeface="Arial Black" panose="020B0A04020102020204" pitchFamily="34" charset="0"/>
              </a:rPr>
              <a:t>Я так </a:t>
            </a:r>
            <a:r>
              <a:rPr lang="ru-RU" dirty="0" err="1">
                <a:latin typeface="Arial Black" panose="020B0A04020102020204" pitchFamily="34" charset="0"/>
              </a:rPr>
              <a:t>вважаю</a:t>
            </a:r>
            <a:r>
              <a:rPr lang="ru-RU" dirty="0">
                <a:latin typeface="Arial Black" panose="020B0A04020102020204" pitchFamily="34" charset="0"/>
              </a:rPr>
              <a:t>, тому </a:t>
            </a:r>
            <a:r>
              <a:rPr lang="ru-RU" dirty="0" err="1">
                <a:latin typeface="Arial Black" panose="020B0A04020102020204" pitchFamily="34" charset="0"/>
              </a:rPr>
              <a:t>що</a:t>
            </a:r>
            <a:r>
              <a:rPr lang="ru-RU" dirty="0">
                <a:latin typeface="Arial Black" panose="020B0A04020102020204" pitchFamily="34" charset="0"/>
              </a:rPr>
              <a:t>….</a:t>
            </a:r>
          </a:p>
          <a:p>
            <a:pPr algn="just"/>
            <a:r>
              <a:rPr lang="ru-RU" dirty="0">
                <a:latin typeface="Arial Black" panose="020B0A04020102020204" pitchFamily="34" charset="0"/>
              </a:rPr>
              <a:t>Чому я так думаю? Тому </a:t>
            </a:r>
            <a:r>
              <a:rPr lang="ru-RU" dirty="0" err="1">
                <a:latin typeface="Arial Black" panose="020B0A04020102020204" pitchFamily="34" charset="0"/>
              </a:rPr>
              <a:t>що</a:t>
            </a:r>
            <a:r>
              <a:rPr lang="ru-RU" dirty="0">
                <a:latin typeface="Arial Black" panose="020B0A04020102020204" pitchFamily="34" charset="0"/>
              </a:rPr>
              <a:t>….</a:t>
            </a:r>
          </a:p>
          <a:p>
            <a:pPr algn="just"/>
            <a:r>
              <a:rPr lang="ru-RU" dirty="0">
                <a:latin typeface="Arial Black" panose="020B0A04020102020204" pitchFamily="34" charset="0"/>
              </a:rPr>
              <a:t>Аргументом на </a:t>
            </a:r>
            <a:r>
              <a:rPr lang="ru-RU" dirty="0" err="1">
                <a:latin typeface="Arial Black" panose="020B0A04020102020204" pitchFamily="34" charset="0"/>
              </a:rPr>
              <a:t>користь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моєї</a:t>
            </a:r>
            <a:r>
              <a:rPr lang="ru-RU" dirty="0">
                <a:latin typeface="Arial Black" panose="020B0A04020102020204" pitchFamily="34" charset="0"/>
              </a:rPr>
              <a:t> думки </a:t>
            </a:r>
            <a:r>
              <a:rPr lang="ru-RU" dirty="0" err="1">
                <a:latin typeface="Arial Black" panose="020B0A04020102020204" pitchFamily="34" charset="0"/>
              </a:rPr>
              <a:t>може</a:t>
            </a:r>
            <a:r>
              <a:rPr lang="ru-RU" dirty="0">
                <a:latin typeface="Arial Black" panose="020B0A04020102020204" pitchFamily="34" charset="0"/>
              </a:rPr>
              <a:t> бути те, </a:t>
            </a:r>
            <a:r>
              <a:rPr lang="ru-RU" dirty="0" err="1">
                <a:latin typeface="Arial Black" panose="020B0A04020102020204" pitchFamily="34" charset="0"/>
              </a:rPr>
              <a:t>що</a:t>
            </a:r>
            <a:r>
              <a:rPr lang="ru-RU" dirty="0">
                <a:latin typeface="Arial Black" panose="020B0A04020102020204" pitchFamily="34" charset="0"/>
              </a:rPr>
              <a:t>…</a:t>
            </a:r>
          </a:p>
          <a:p>
            <a:pPr algn="just"/>
            <a:r>
              <a:rPr lang="ru-RU" dirty="0">
                <a:latin typeface="Arial Black" panose="020B0A04020102020204" pitchFamily="34" charset="0"/>
              </a:rPr>
              <a:t>До того ж….</a:t>
            </a:r>
          </a:p>
          <a:p>
            <a:pPr algn="just"/>
            <a:r>
              <a:rPr lang="ru-RU" dirty="0">
                <a:latin typeface="Arial Black" panose="020B0A04020102020204" pitchFamily="34" charset="0"/>
              </a:rPr>
              <a:t>Довести </a:t>
            </a:r>
            <a:r>
              <a:rPr lang="ru-RU" dirty="0" err="1">
                <a:latin typeface="Arial Black" panose="020B0A04020102020204" pitchFamily="34" charset="0"/>
              </a:rPr>
              <a:t>своє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твердження</a:t>
            </a:r>
            <a:r>
              <a:rPr lang="ru-RU" dirty="0">
                <a:latin typeface="Arial Black" panose="020B0A04020102020204" pitchFamily="34" charset="0"/>
              </a:rPr>
              <a:t> я </a:t>
            </a:r>
            <a:r>
              <a:rPr lang="ru-RU" dirty="0" err="1">
                <a:latin typeface="Arial Black" panose="020B0A04020102020204" pitchFamily="34" charset="0"/>
              </a:rPr>
              <a:t>можу</a:t>
            </a:r>
            <a:r>
              <a:rPr lang="ru-RU" dirty="0">
                <a:latin typeface="Arial Black" panose="020B0A04020102020204" pitchFamily="34" charset="0"/>
              </a:rPr>
              <a:t> такими аргументами: </a:t>
            </a:r>
            <a:r>
              <a:rPr lang="ru-RU" dirty="0" err="1">
                <a:latin typeface="Arial Black" panose="020B0A04020102020204" pitchFamily="34" charset="0"/>
              </a:rPr>
              <a:t>по-перше</a:t>
            </a:r>
            <a:r>
              <a:rPr lang="ru-RU" dirty="0">
                <a:latin typeface="Arial Black" panose="020B0A04020102020204" pitchFamily="34" charset="0"/>
              </a:rPr>
              <a:t>, … , а </a:t>
            </a:r>
            <a:r>
              <a:rPr lang="ru-RU" dirty="0" err="1">
                <a:latin typeface="Arial Black" panose="020B0A04020102020204" pitchFamily="34" charset="0"/>
              </a:rPr>
              <a:t>по-друге</a:t>
            </a:r>
            <a:r>
              <a:rPr lang="ru-RU" dirty="0">
                <a:latin typeface="Arial Black" panose="020B0A04020102020204" pitchFamily="34" charset="0"/>
              </a:rPr>
              <a:t>, …</a:t>
            </a:r>
          </a:p>
          <a:p>
            <a:pPr algn="just"/>
            <a:r>
              <a:rPr lang="ru-RU" dirty="0">
                <a:latin typeface="Arial Black" panose="020B0A04020102020204" pitchFamily="34" charset="0"/>
              </a:rPr>
              <a:t>На </a:t>
            </a:r>
            <a:r>
              <a:rPr lang="ru-RU" dirty="0" err="1">
                <a:latin typeface="Arial Black" panose="020B0A04020102020204" pitchFamily="34" charset="0"/>
              </a:rPr>
              <a:t>користь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моєї</a:t>
            </a:r>
            <a:r>
              <a:rPr lang="ru-RU" dirty="0">
                <a:latin typeface="Arial Black" panose="020B0A04020102020204" pitchFamily="34" charset="0"/>
              </a:rPr>
              <a:t> думки </a:t>
            </a:r>
            <a:r>
              <a:rPr lang="ru-RU" dirty="0" err="1">
                <a:latin typeface="Arial Black" panose="020B0A04020102020204" pitchFamily="34" charset="0"/>
              </a:rPr>
              <a:t>можу</a:t>
            </a:r>
            <a:r>
              <a:rPr lang="ru-RU" dirty="0">
                <a:latin typeface="Arial Black" panose="020B0A04020102020204" pitchFamily="34" charset="0"/>
              </a:rPr>
              <a:t> навести </a:t>
            </a:r>
            <a:r>
              <a:rPr lang="ru-RU" dirty="0" err="1">
                <a:latin typeface="Arial Black" panose="020B0A04020102020204" pitchFamily="34" charset="0"/>
              </a:rPr>
              <a:t>такі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аргументи</a:t>
            </a:r>
            <a:r>
              <a:rPr lang="ru-RU" dirty="0">
                <a:latin typeface="Arial Black" panose="020B0A04020102020204" pitchFamily="34" charset="0"/>
              </a:rPr>
              <a:t>: …</a:t>
            </a:r>
          </a:p>
          <a:p>
            <a:pPr algn="just"/>
            <a:r>
              <a:rPr lang="ru-RU" dirty="0" err="1">
                <a:latin typeface="Arial Black" panose="020B0A04020102020204" pitchFamily="34" charset="0"/>
              </a:rPr>
              <a:t>Моє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переконання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грунтується</a:t>
            </a:r>
            <a:r>
              <a:rPr lang="ru-RU" dirty="0">
                <a:latin typeface="Arial Black" panose="020B0A04020102020204" pitchFamily="34" charset="0"/>
              </a:rPr>
              <a:t> на тому, </a:t>
            </a:r>
            <a:r>
              <a:rPr lang="ru-RU" dirty="0" err="1">
                <a:latin typeface="Arial Black" panose="020B0A04020102020204" pitchFamily="34" charset="0"/>
              </a:rPr>
              <a:t>що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по-перше</a:t>
            </a:r>
            <a:r>
              <a:rPr lang="ru-RU" dirty="0">
                <a:latin typeface="Arial Black" panose="020B0A04020102020204" pitchFamily="34" charset="0"/>
              </a:rPr>
              <a:t> …, а </a:t>
            </a:r>
            <a:r>
              <a:rPr lang="ru-RU" dirty="0" err="1">
                <a:latin typeface="Arial Black" panose="020B0A04020102020204" pitchFamily="34" charset="0"/>
              </a:rPr>
              <a:t>по-друге</a:t>
            </a:r>
            <a:r>
              <a:rPr lang="ru-RU" dirty="0">
                <a:latin typeface="Arial Black" panose="020B0A04020102020204" pitchFamily="34" charset="0"/>
              </a:rPr>
              <a:t>, …</a:t>
            </a:r>
          </a:p>
          <a:p>
            <a:pPr algn="just"/>
            <a:r>
              <a:rPr lang="ru-RU" dirty="0" err="1">
                <a:latin typeface="Arial Black" panose="020B0A04020102020204" pitchFamily="34" charset="0"/>
              </a:rPr>
              <a:t>Хоч</a:t>
            </a:r>
            <a:r>
              <a:rPr lang="ru-RU" dirty="0">
                <a:latin typeface="Arial Black" panose="020B0A04020102020204" pitchFamily="34" charset="0"/>
              </a:rPr>
              <a:t> моя думка, </a:t>
            </a:r>
            <a:r>
              <a:rPr lang="ru-RU" dirty="0" err="1">
                <a:latin typeface="Arial Black" panose="020B0A04020102020204" pitchFamily="34" charset="0"/>
              </a:rPr>
              <a:t>можливо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видається</a:t>
            </a:r>
            <a:r>
              <a:rPr lang="ru-RU" dirty="0">
                <a:latin typeface="Arial Black" panose="020B0A04020102020204" pitchFamily="34" charset="0"/>
              </a:rPr>
              <a:t> дивною, </a:t>
            </a:r>
            <a:r>
              <a:rPr lang="ru-RU" dirty="0" err="1">
                <a:latin typeface="Arial Black" panose="020B0A04020102020204" pitchFamily="34" charset="0"/>
              </a:rPr>
              <a:t>спрою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перконати</a:t>
            </a:r>
            <a:r>
              <a:rPr lang="ru-RU" dirty="0">
                <a:latin typeface="Arial Black" panose="020B0A04020102020204" pitchFamily="34" charset="0"/>
              </a:rPr>
              <a:t> вас такими аргументами: …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D8AD7E-E485-4282-B04A-9DB002C5C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328" y="452120"/>
            <a:ext cx="9583743" cy="7559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BE4E527-D5BF-4874-ACA3-37C7BD86D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0" t="25794" r="24045" b="17428"/>
          <a:stretch/>
        </p:blipFill>
        <p:spPr>
          <a:xfrm>
            <a:off x="467360" y="2091699"/>
            <a:ext cx="3362960" cy="324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2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EA0CE16-70CA-4CCA-A1E5-E872F9611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60496">
            <a:off x="9624007" y="215092"/>
            <a:ext cx="851330" cy="9531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E9D7C61-6B77-46F8-9CC4-46C3FF77B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4" t="25415" r="2534" b="26145"/>
          <a:stretch/>
        </p:blipFill>
        <p:spPr>
          <a:xfrm>
            <a:off x="3352799" y="5648327"/>
            <a:ext cx="3987439" cy="12096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6B6A73-31BC-4E16-A17A-AA1C9530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0840" y="799133"/>
            <a:ext cx="10515600" cy="4810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>
                <a:latin typeface="Arial Black" panose="020B0A04020102020204" pitchFamily="34" charset="0"/>
              </a:rPr>
              <a:t>Приклади</a:t>
            </a:r>
            <a:r>
              <a:rPr lang="ru-RU" sz="3600" dirty="0">
                <a:latin typeface="Arial Black" panose="020B0A04020102020204" pitchFamily="34" charset="0"/>
              </a:rPr>
              <a:t>:</a:t>
            </a:r>
            <a:endParaRPr lang="uk-UA" sz="36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FA8FBD1-881D-4F01-9BDE-CCA0FBAEE1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22" t="5788" r="65289" b="66293"/>
          <a:stretch/>
        </p:blipFill>
        <p:spPr>
          <a:xfrm>
            <a:off x="91762" y="410764"/>
            <a:ext cx="1279837" cy="1347616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F19F404-3B7D-45B2-B0FF-4C69F743A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209674"/>
            <a:ext cx="5201920" cy="5283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endParaRPr lang="ru-RU" sz="1600" dirty="0">
              <a:latin typeface="Arial Black" panose="020B0A040201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dirty="0" err="1">
                <a:latin typeface="Arial Black" panose="020B0A04020102020204" pitchFamily="34" charset="0"/>
              </a:rPr>
              <a:t>Скарбниця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світової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літератури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дає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багато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прикладів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щодо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порушеної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проблеми</a:t>
            </a:r>
            <a:r>
              <a:rPr lang="ru-RU" sz="1600" dirty="0"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ru-RU" sz="1600" dirty="0">
                <a:latin typeface="Arial Black" panose="020B0A04020102020204" pitchFamily="34" charset="0"/>
              </a:rPr>
              <a:t>На </a:t>
            </a:r>
            <a:r>
              <a:rPr lang="ru-RU" sz="1600" dirty="0" err="1">
                <a:latin typeface="Arial Black" panose="020B0A04020102020204" pitchFamily="34" charset="0"/>
              </a:rPr>
              <a:t>згадку</a:t>
            </a:r>
            <a:r>
              <a:rPr lang="ru-RU" sz="1600" dirty="0">
                <a:latin typeface="Arial Black" panose="020B0A04020102020204" pitchFamily="34" charset="0"/>
              </a:rPr>
              <a:t> приходить герой …</a:t>
            </a:r>
          </a:p>
          <a:p>
            <a:pPr algn="just">
              <a:lnSpc>
                <a:spcPct val="110000"/>
              </a:lnSpc>
            </a:pPr>
            <a:r>
              <a:rPr lang="ru-RU" sz="1600" dirty="0">
                <a:latin typeface="Arial Black" panose="020B0A04020102020204" pitchFamily="34" charset="0"/>
              </a:rPr>
              <a:t>У </a:t>
            </a:r>
            <a:r>
              <a:rPr lang="ru-RU" sz="1600" dirty="0" err="1">
                <a:latin typeface="Arial Black" panose="020B0A04020102020204" pitchFamily="34" charset="0"/>
              </a:rPr>
              <a:t>зв’язку</a:t>
            </a:r>
            <a:r>
              <a:rPr lang="ru-RU" sz="1600" dirty="0">
                <a:latin typeface="Arial Black" panose="020B0A04020102020204" pitchFamily="34" charset="0"/>
              </a:rPr>
              <a:t> з </a:t>
            </a:r>
            <a:r>
              <a:rPr lang="ru-RU" sz="1600" dirty="0" err="1">
                <a:latin typeface="Arial Black" panose="020B0A04020102020204" pitchFamily="34" charset="0"/>
              </a:rPr>
              <a:t>порушеною</a:t>
            </a:r>
            <a:r>
              <a:rPr lang="ru-RU" sz="1600" dirty="0">
                <a:latin typeface="Arial Black" panose="020B0A04020102020204" pitchFamily="34" charset="0"/>
              </a:rPr>
              <a:t> проблемою </a:t>
            </a:r>
            <a:r>
              <a:rPr lang="ru-RU" sz="1600" dirty="0" err="1">
                <a:latin typeface="Arial Black" panose="020B0A04020102020204" pitchFamily="34" charset="0"/>
              </a:rPr>
              <a:t>хочеться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згадати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твір</a:t>
            </a:r>
            <a:r>
              <a:rPr lang="ru-RU" sz="1600" dirty="0">
                <a:latin typeface="Arial Black" panose="020B0A04020102020204" pitchFamily="34" charset="0"/>
              </a:rPr>
              <a:t> …</a:t>
            </a:r>
          </a:p>
          <a:p>
            <a:pPr algn="just">
              <a:lnSpc>
                <a:spcPct val="110000"/>
              </a:lnSpc>
            </a:pPr>
            <a:r>
              <a:rPr lang="ru-RU" sz="1600" dirty="0" err="1">
                <a:latin typeface="Arial Black" panose="020B0A04020102020204" pitchFamily="34" charset="0"/>
              </a:rPr>
              <a:t>Яскравим</a:t>
            </a:r>
            <a:r>
              <a:rPr lang="ru-RU" sz="1600" dirty="0">
                <a:latin typeface="Arial Black" panose="020B0A04020102020204" pitchFamily="34" charset="0"/>
              </a:rPr>
              <a:t> прикладом </a:t>
            </a:r>
            <a:r>
              <a:rPr lang="ru-RU" sz="1600" dirty="0" err="1">
                <a:latin typeface="Arial Black" panose="020B0A04020102020204" pitchFamily="34" charset="0"/>
              </a:rPr>
              <a:t>саме</a:t>
            </a:r>
            <a:r>
              <a:rPr lang="ru-RU" sz="1600" dirty="0">
                <a:latin typeface="Arial Black" panose="020B0A04020102020204" pitchFamily="34" charset="0"/>
              </a:rPr>
              <a:t> такого </a:t>
            </a:r>
            <a:r>
              <a:rPr lang="ru-RU" sz="1600" dirty="0" err="1">
                <a:latin typeface="Arial Black" panose="020B0A04020102020204" pitchFamily="34" charset="0"/>
              </a:rPr>
              <a:t>розуміння</a:t>
            </a:r>
            <a:r>
              <a:rPr lang="ru-RU" sz="1600" dirty="0">
                <a:latin typeface="Arial Black" panose="020B0A04020102020204" pitchFamily="34" charset="0"/>
              </a:rPr>
              <a:t> … </a:t>
            </a:r>
            <a:r>
              <a:rPr lang="ru-RU" sz="1600" dirty="0" err="1">
                <a:latin typeface="Arial Black" panose="020B0A04020102020204" pitchFamily="34" charset="0"/>
              </a:rPr>
              <a:t>особсто</a:t>
            </a:r>
            <a:r>
              <a:rPr lang="ru-RU" sz="1600" dirty="0">
                <a:latin typeface="Arial Black" panose="020B0A04020102020204" pitchFamily="34" charset="0"/>
              </a:rPr>
              <a:t> для мене є …</a:t>
            </a:r>
          </a:p>
          <a:p>
            <a:pPr algn="just">
              <a:lnSpc>
                <a:spcPct val="110000"/>
              </a:lnSpc>
            </a:pPr>
            <a:r>
              <a:rPr lang="ru-RU" sz="1600" dirty="0">
                <a:latin typeface="Arial Black" panose="020B0A04020102020204" pitchFamily="34" charset="0"/>
              </a:rPr>
              <a:t>Проблема … </a:t>
            </a:r>
            <a:r>
              <a:rPr lang="ru-RU" sz="1600" dirty="0" err="1">
                <a:latin typeface="Arial Black" panose="020B0A04020102020204" pitchFamily="34" charset="0"/>
              </a:rPr>
              <a:t>дуже</a:t>
            </a:r>
            <a:r>
              <a:rPr lang="ru-RU" sz="1600" dirty="0">
                <a:latin typeface="Arial Black" panose="020B0A04020102020204" pitchFamily="34" charset="0"/>
              </a:rPr>
              <a:t> актуальною, тому </a:t>
            </a:r>
            <a:r>
              <a:rPr lang="ru-RU" sz="1600" dirty="0" err="1">
                <a:latin typeface="Arial Black" panose="020B0A04020102020204" pitchFamily="34" charset="0"/>
              </a:rPr>
              <a:t>багато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прикладів</a:t>
            </a:r>
            <a:r>
              <a:rPr lang="ru-RU" sz="1600" dirty="0">
                <a:latin typeface="Arial Black" panose="020B0A04020102020204" pitchFamily="34" charset="0"/>
              </a:rPr>
              <a:t> для </a:t>
            </a:r>
            <a:r>
              <a:rPr lang="ru-RU" sz="1600" dirty="0" err="1">
                <a:latin typeface="Arial Black" panose="020B0A04020102020204" pitchFamily="34" charset="0"/>
              </a:rPr>
              <a:t>її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розв’язання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дає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саме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життя</a:t>
            </a:r>
            <a:r>
              <a:rPr lang="ru-RU" sz="1600" dirty="0"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ru-RU" sz="1600" dirty="0" err="1">
                <a:latin typeface="Arial Black" panose="020B0A04020102020204" pitchFamily="34" charset="0"/>
              </a:rPr>
              <a:t>Говорячи</a:t>
            </a:r>
            <a:r>
              <a:rPr lang="ru-RU" sz="1600" dirty="0">
                <a:latin typeface="Arial Black" panose="020B0A04020102020204" pitchFamily="34" charset="0"/>
              </a:rPr>
              <a:t> про …, не </a:t>
            </a:r>
            <a:r>
              <a:rPr lang="ru-RU" sz="1600" dirty="0" err="1">
                <a:latin typeface="Arial Black" panose="020B0A04020102020204" pitchFamily="34" charset="0"/>
              </a:rPr>
              <a:t>можна</a:t>
            </a:r>
            <a:r>
              <a:rPr lang="ru-RU" sz="1600" dirty="0">
                <a:latin typeface="Arial Black" panose="020B0A04020102020204" pitchFamily="34" charset="0"/>
              </a:rPr>
              <a:t> не </a:t>
            </a:r>
            <a:r>
              <a:rPr lang="ru-RU" sz="1600" dirty="0" err="1">
                <a:latin typeface="Arial Black" panose="020B0A04020102020204" pitchFamily="34" charset="0"/>
              </a:rPr>
              <a:t>згадати</a:t>
            </a:r>
            <a:r>
              <a:rPr lang="ru-RU" sz="1600" dirty="0">
                <a:latin typeface="Arial Black" panose="020B0A04020102020204" pitchFamily="34" charset="0"/>
              </a:rPr>
              <a:t> …</a:t>
            </a:r>
          </a:p>
          <a:p>
            <a:pPr algn="just">
              <a:lnSpc>
                <a:spcPct val="110000"/>
              </a:lnSpc>
            </a:pPr>
            <a:r>
              <a:rPr lang="uk-UA" sz="1600" dirty="0">
                <a:latin typeface="Arial Black" panose="020B0A04020102020204" pitchFamily="34" charset="0"/>
              </a:rPr>
              <a:t>Повертаючись до думки про …, можу навести такий приклад: …</a:t>
            </a:r>
          </a:p>
          <a:p>
            <a:pPr algn="just">
              <a:lnSpc>
                <a:spcPct val="110000"/>
              </a:lnSpc>
            </a:pPr>
            <a:r>
              <a:rPr lang="uk-UA" sz="1600" dirty="0">
                <a:latin typeface="Arial Black" panose="020B0A04020102020204" pitchFamily="34" charset="0"/>
              </a:rPr>
              <a:t>Як я вже зазначав, …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73780A7-8BE2-47B2-8DC3-3E42FB37C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600" y="0"/>
            <a:ext cx="1666563" cy="1979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D9BBF39-E318-4CD0-B5D3-800F344F58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00" t="24396" r="6978" b="32290"/>
          <a:stretch/>
        </p:blipFill>
        <p:spPr>
          <a:xfrm>
            <a:off x="11088319" y="4078540"/>
            <a:ext cx="1093844" cy="17468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6190831-0396-4FA4-9ED8-FF1AB2AB89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22" t="25004" r="5556" b="43536"/>
          <a:stretch/>
        </p:blipFill>
        <p:spPr>
          <a:xfrm rot="10800000">
            <a:off x="5462200" y="4358639"/>
            <a:ext cx="1273400" cy="13841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B1FA54-2036-43CC-896A-A94E3FDF6CFE}"/>
              </a:ext>
            </a:extLst>
          </p:cNvPr>
          <p:cNvSpPr txBox="1"/>
          <p:nvPr/>
        </p:nvSpPr>
        <p:spPr>
          <a:xfrm>
            <a:off x="6451600" y="1767128"/>
            <a:ext cx="6024880" cy="4486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latin typeface="Arial Black" panose="020B0A04020102020204" pitchFamily="34" charset="0"/>
              </a:rPr>
              <a:t>Щодо цього яскравим прикладом є образ …      з твору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latin typeface="Arial Black" panose="020B0A04020102020204" pitchFamily="34" charset="0"/>
              </a:rPr>
              <a:t>Тема мого роздуму порушується у творі… Там…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latin typeface="Arial Black" panose="020B0A04020102020204" pitchFamily="34" charset="0"/>
              </a:rPr>
              <a:t>Найкращою ілюстрацією такого розуміння проблеми є герой… з твору…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 err="1">
                <a:latin typeface="Arial Black" panose="020B0A04020102020204" pitchFamily="34" charset="0"/>
              </a:rPr>
              <a:t>Істрорія</a:t>
            </a:r>
            <a:r>
              <a:rPr lang="uk-UA" sz="1600" dirty="0">
                <a:latin typeface="Arial Black" panose="020B0A04020102020204" pitchFamily="34" charset="0"/>
              </a:rPr>
              <a:t> також дає багато прикладів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latin typeface="Arial Black" panose="020B0A04020102020204" pitchFamily="34" charset="0"/>
              </a:rPr>
              <a:t>Один із них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latin typeface="Arial Black" panose="020B0A04020102020204" pitchFamily="34" charset="0"/>
              </a:rPr>
              <a:t>Згадаймо постать видатного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latin typeface="Arial Black" panose="020B0A04020102020204" pitchFamily="34" charset="0"/>
              </a:rPr>
              <a:t>Захоплює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latin typeface="Arial Black" panose="020B0A04020102020204" pitchFamily="34" charset="0"/>
              </a:rPr>
              <a:t>Хоча мій власний життєвий досвід ще порівняно малий, можу сказати, що 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8E1D27A-591A-4771-B9D1-C40E5596C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163"/>
            <a:ext cx="9583743" cy="7559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45351AD-456D-47BD-ABA9-7A5FAB243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4800" y="1175672"/>
            <a:ext cx="750761" cy="6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187B54-BB45-4DD5-ACF5-07CC355C6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07"/>
          <a:stretch/>
        </p:blipFill>
        <p:spPr>
          <a:xfrm>
            <a:off x="6746239" y="1005840"/>
            <a:ext cx="5354320" cy="58521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9D2FD-884E-4CAC-AAD0-AE78DC04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409"/>
            <a:ext cx="10515600" cy="5629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Arial Black" panose="020B0A04020102020204" pitchFamily="34" charset="0"/>
              </a:rPr>
              <a:t>Висновок: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323C543-0EC4-4F7F-BB02-D9C2A27BE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44" y="1893380"/>
            <a:ext cx="7772399" cy="4642284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latin typeface="Arial Black" panose="020B0A04020102020204" pitchFamily="34" charset="0"/>
              </a:rPr>
              <a:t>Отже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можна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дійти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висновку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що</a:t>
            </a:r>
            <a:r>
              <a:rPr lang="ru-RU" dirty="0">
                <a:latin typeface="Arial Black" panose="020B0A04020102020204" pitchFamily="34" charset="0"/>
              </a:rPr>
              <a:t> …</a:t>
            </a:r>
          </a:p>
          <a:p>
            <a:r>
              <a:rPr lang="ru-RU" dirty="0" err="1">
                <a:latin typeface="Arial Black" panose="020B0A04020102020204" pitchFamily="34" charset="0"/>
              </a:rPr>
              <a:t>Підсумовуючи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можна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зазначити</a:t>
            </a:r>
            <a:r>
              <a:rPr lang="ru-RU" dirty="0">
                <a:latin typeface="Arial Black" panose="020B0A04020102020204" pitchFamily="34" charset="0"/>
              </a:rPr>
              <a:t>: …</a:t>
            </a:r>
          </a:p>
          <a:p>
            <a:pPr algn="just"/>
            <a:r>
              <a:rPr lang="ru-RU" dirty="0">
                <a:latin typeface="Arial Black" panose="020B0A04020102020204" pitchFamily="34" charset="0"/>
              </a:rPr>
              <a:t>Таким чином, </a:t>
            </a:r>
            <a:r>
              <a:rPr lang="ru-RU" dirty="0" err="1">
                <a:latin typeface="Arial Black" panose="020B0A04020102020204" pitchFamily="34" charset="0"/>
              </a:rPr>
              <a:t>можна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зробити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висновок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що</a:t>
            </a:r>
            <a:r>
              <a:rPr lang="ru-RU" dirty="0">
                <a:latin typeface="Arial Black" panose="020B0A04020102020204" pitchFamily="34" charset="0"/>
              </a:rPr>
              <a:t> …</a:t>
            </a:r>
          </a:p>
          <a:p>
            <a:pPr algn="just"/>
            <a:endParaRPr lang="ru-RU" dirty="0">
              <a:latin typeface="Arial Black" panose="020B0A04020102020204" pitchFamily="34" charset="0"/>
            </a:endParaRPr>
          </a:p>
          <a:p>
            <a:pPr algn="just"/>
            <a:endParaRPr lang="ru-RU" dirty="0">
              <a:latin typeface="Arial Black" panose="020B0A04020102020204" pitchFamily="34" charset="0"/>
            </a:endParaRPr>
          </a:p>
          <a:p>
            <a:pPr algn="just"/>
            <a:endParaRPr lang="ru-RU" dirty="0">
              <a:latin typeface="Arial Black" panose="020B0A04020102020204" pitchFamily="34" charset="0"/>
            </a:endParaRPr>
          </a:p>
          <a:p>
            <a:pPr algn="just"/>
            <a:r>
              <a:rPr lang="ru-RU" dirty="0" err="1">
                <a:latin typeface="Arial Black" panose="020B0A04020102020204" pitchFamily="34" charset="0"/>
              </a:rPr>
              <a:t>Отже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бачимо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що</a:t>
            </a:r>
            <a:r>
              <a:rPr lang="ru-RU" dirty="0">
                <a:latin typeface="Arial Black" panose="020B0A04020102020204" pitchFamily="34" charset="0"/>
              </a:rPr>
              <a:t> …</a:t>
            </a:r>
          </a:p>
          <a:p>
            <a:pPr algn="just"/>
            <a:r>
              <a:rPr lang="ru-RU" dirty="0">
                <a:latin typeface="Arial Black" panose="020B0A04020102020204" pitchFamily="34" charset="0"/>
              </a:rPr>
              <a:t>На </a:t>
            </a:r>
            <a:r>
              <a:rPr lang="ru-RU" dirty="0" err="1">
                <a:latin typeface="Arial Black" panose="020B0A04020102020204" pitchFamily="34" charset="0"/>
              </a:rPr>
              <a:t>завершення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свого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роздуму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підсумую</a:t>
            </a:r>
            <a:r>
              <a:rPr lang="ru-RU" dirty="0">
                <a:latin typeface="Arial Black" panose="020B0A04020102020204" pitchFamily="34" charset="0"/>
              </a:rPr>
              <a:t>: …</a:t>
            </a:r>
            <a:endParaRPr lang="uk-UA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FDFF707-713C-4460-9E60-E726263D1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647" y="452120"/>
            <a:ext cx="9583743" cy="7559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F69A33-67E4-4D72-8848-AD7E94A71D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66" t="20827" r="24400" b="51511"/>
          <a:stretch/>
        </p:blipFill>
        <p:spPr>
          <a:xfrm>
            <a:off x="6305469" y="4204366"/>
            <a:ext cx="597695" cy="3297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81236B6-5E6F-40FA-B2BF-E99A7BC6BE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10" t="48416" r="22623" b="19511"/>
          <a:stretch/>
        </p:blipFill>
        <p:spPr>
          <a:xfrm>
            <a:off x="6381479" y="3408589"/>
            <a:ext cx="445674" cy="260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AC01AAE-0AB4-49AA-9586-A98AFC281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935" y="4856480"/>
            <a:ext cx="639534" cy="3484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33B20C7-7E01-40DE-8DD5-A269949BB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7038">
            <a:off x="4829589" y="3564397"/>
            <a:ext cx="816935" cy="4450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8489395-27FE-42C1-B28E-A7205CE8A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2635">
            <a:off x="3380487" y="3962378"/>
            <a:ext cx="816935" cy="4450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F9641C3-A016-4E85-B9BD-36FCECC9A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51863">
            <a:off x="5683034" y="4171532"/>
            <a:ext cx="365240" cy="215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84B8035-618A-48A2-A484-A2F30BCF6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7212">
            <a:off x="4060324" y="3678691"/>
            <a:ext cx="599404" cy="3532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393FAE4-A680-421B-85DE-0C0FE4413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55281">
            <a:off x="4562587" y="4262848"/>
            <a:ext cx="92057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2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BA69BF0-AD1A-43D4-81AE-A1F09053F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222" b="53106"/>
          <a:stretch/>
        </p:blipFill>
        <p:spPr>
          <a:xfrm>
            <a:off x="186423" y="2483577"/>
            <a:ext cx="2099578" cy="29419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8D0B0D-85FF-4DAF-9677-7E8F4490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0005"/>
            <a:ext cx="10515600" cy="600075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Arial Black" panose="020B0A04020102020204" pitchFamily="34" charset="0"/>
              </a:rPr>
              <a:t>Вирази-зв’язки: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8C6DC8A-9F59-4D68-9F19-6355D0A07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521" y="2065975"/>
            <a:ext cx="9225279" cy="3519964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latin typeface="Arial Black" panose="020B0A04020102020204" pitchFamily="34" charset="0"/>
              </a:rPr>
              <a:t>По-перше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по-друге</a:t>
            </a:r>
            <a:r>
              <a:rPr lang="ru-RU" sz="2400" dirty="0">
                <a:latin typeface="Arial Black" panose="020B0A04020102020204" pitchFamily="34" charset="0"/>
              </a:rPr>
              <a:t> …</a:t>
            </a:r>
          </a:p>
          <a:p>
            <a:r>
              <a:rPr lang="ru-RU" sz="2400" dirty="0" err="1">
                <a:latin typeface="Arial Black" panose="020B0A04020102020204" pitchFamily="34" charset="0"/>
              </a:rPr>
              <a:t>Повертаючись</a:t>
            </a:r>
            <a:r>
              <a:rPr lang="ru-RU" sz="2400" dirty="0">
                <a:latin typeface="Arial Black" panose="020B0A04020102020204" pitchFamily="34" charset="0"/>
              </a:rPr>
              <a:t> до думки про …, хочу </a:t>
            </a:r>
            <a:r>
              <a:rPr lang="ru-RU" sz="2400" dirty="0" err="1">
                <a:latin typeface="Arial Black" panose="020B0A04020102020204" pitchFamily="34" charset="0"/>
              </a:rPr>
              <a:t>зазначити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що</a:t>
            </a:r>
            <a:r>
              <a:rPr lang="ru-RU" sz="2400" dirty="0">
                <a:latin typeface="Arial Black" panose="020B0A04020102020204" pitchFamily="34" charset="0"/>
              </a:rPr>
              <a:t> …</a:t>
            </a:r>
          </a:p>
          <a:p>
            <a:pPr algn="just"/>
            <a:r>
              <a:rPr lang="ru-RU" sz="2400" dirty="0">
                <a:latin typeface="Arial Black" panose="020B0A04020102020204" pitchFamily="34" charset="0"/>
              </a:rPr>
              <a:t>Як я </a:t>
            </a:r>
            <a:r>
              <a:rPr lang="ru-RU" sz="2400" dirty="0" err="1">
                <a:latin typeface="Arial Black" panose="020B0A04020102020204" pitchFamily="34" charset="0"/>
              </a:rPr>
              <a:t>вже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стверджував</a:t>
            </a:r>
            <a:r>
              <a:rPr lang="ru-RU" sz="2400" dirty="0">
                <a:latin typeface="Arial Black" panose="020B0A04020102020204" pitchFamily="34" charset="0"/>
              </a:rPr>
              <a:t>, …</a:t>
            </a:r>
          </a:p>
          <a:p>
            <a:pPr algn="just"/>
            <a:r>
              <a:rPr lang="ru-RU" sz="2400" dirty="0">
                <a:latin typeface="Arial Black" panose="020B0A04020102020204" pitchFamily="34" charset="0"/>
              </a:rPr>
              <a:t>Як уже </a:t>
            </a:r>
            <a:r>
              <a:rPr lang="ru-RU" sz="2400" dirty="0" err="1">
                <a:latin typeface="Arial Black" panose="020B0A04020102020204" pitchFamily="34" charset="0"/>
              </a:rPr>
              <a:t>зазначалося</a:t>
            </a:r>
            <a:r>
              <a:rPr lang="ru-RU" sz="2400" dirty="0">
                <a:latin typeface="Arial Black" panose="020B0A04020102020204" pitchFamily="34" charset="0"/>
              </a:rPr>
              <a:t>, …</a:t>
            </a:r>
          </a:p>
          <a:p>
            <a:pPr algn="just"/>
            <a:r>
              <a:rPr lang="ru-RU" sz="2400" dirty="0">
                <a:latin typeface="Arial Black" panose="020B0A04020102020204" pitchFamily="34" charset="0"/>
              </a:rPr>
              <a:t>Як </a:t>
            </a:r>
            <a:r>
              <a:rPr lang="ru-RU" sz="2400" dirty="0" err="1">
                <a:latin typeface="Arial Black" panose="020B0A04020102020204" pitchFamily="34" charset="0"/>
              </a:rPr>
              <a:t>можна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побачити</a:t>
            </a:r>
            <a:r>
              <a:rPr lang="ru-RU" sz="2400" dirty="0">
                <a:latin typeface="Arial Black" panose="020B0A04020102020204" pitchFamily="34" charset="0"/>
              </a:rPr>
              <a:t>, …</a:t>
            </a:r>
            <a:endParaRPr lang="uk-UA" sz="24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2BD5178-E5DF-4DD5-82ED-30E6C1B4A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68" y="554035"/>
            <a:ext cx="9583743" cy="7559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FA4A99-F162-4851-AD90-4C4EDF988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89" b="52249"/>
          <a:stretch/>
        </p:blipFill>
        <p:spPr>
          <a:xfrm>
            <a:off x="8872493" y="3134299"/>
            <a:ext cx="2392134" cy="3169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C48335-A29A-4D78-9A67-B02068666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56" t="52035"/>
          <a:stretch/>
        </p:blipFill>
        <p:spPr>
          <a:xfrm>
            <a:off x="6563360" y="3740129"/>
            <a:ext cx="2174786" cy="30016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8F5C3D1-EA77-44F3-AEAA-5EEA5B3FF4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4" t="20862" r="6084" b="12625"/>
          <a:stretch/>
        </p:blipFill>
        <p:spPr>
          <a:xfrm>
            <a:off x="2641599" y="4815867"/>
            <a:ext cx="2814321" cy="192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6E357-97C0-445C-86C0-D7E4DEB5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9137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latin typeface="Candara" panose="020E0502030303020204" pitchFamily="34" charset="0"/>
              </a:rPr>
              <a:t>Об</a:t>
            </a:r>
            <a:r>
              <a:rPr lang="en-US" sz="6000" b="1" dirty="0">
                <a:latin typeface="Candara" panose="020E0502030303020204" pitchFamily="34" charset="0"/>
              </a:rPr>
              <a:t>’</a:t>
            </a:r>
            <a:r>
              <a:rPr lang="uk-UA" sz="6000" b="1" dirty="0" err="1">
                <a:latin typeface="Candara" panose="020E0502030303020204" pitchFamily="34" charset="0"/>
              </a:rPr>
              <a:t>єм</a:t>
            </a:r>
            <a:r>
              <a:rPr lang="uk-UA" sz="6000" b="1" dirty="0">
                <a:latin typeface="Candara" panose="020E0502030303020204" pitchFamily="34" charset="0"/>
              </a:rPr>
              <a:t> твору</a:t>
            </a:r>
            <a:br>
              <a:rPr lang="uk-UA" sz="6000" b="1" dirty="0">
                <a:latin typeface="Candara" panose="020E0502030303020204" pitchFamily="34" charset="0"/>
              </a:rPr>
            </a:br>
            <a:r>
              <a:rPr lang="uk-UA" sz="6000" b="1" dirty="0">
                <a:latin typeface="Candara" panose="020E0502030303020204" pitchFamily="34" charset="0"/>
              </a:rPr>
              <a:t>для 8 класу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CD8C4C-6767-4877-BDF2-571842975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604" y="77468"/>
            <a:ext cx="3895995" cy="3688209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1D264ED-E7B9-4844-83C8-ED59A5879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980" y="2774847"/>
            <a:ext cx="6924040" cy="3728403"/>
          </a:xfrm>
        </p:spPr>
        <p:txBody>
          <a:bodyPr>
            <a:normAutofit/>
          </a:bodyPr>
          <a:lstStyle/>
          <a:p>
            <a:pPr algn="ctr"/>
            <a:endParaRPr lang="uk-UA" sz="4000" dirty="0"/>
          </a:p>
          <a:p>
            <a:pPr algn="ctr"/>
            <a:r>
              <a:rPr lang="uk-UA" sz="4000" dirty="0"/>
              <a:t> 2,0 - 2,5 сторінки.</a:t>
            </a:r>
          </a:p>
          <a:p>
            <a:pPr algn="ctr"/>
            <a:r>
              <a:rPr lang="uk-UA" sz="4000" dirty="0"/>
              <a:t>Не менше 100 слів.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8DEE444-3BF8-41AE-B1FC-7244E751B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280" y="736388"/>
            <a:ext cx="3967115" cy="53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8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solidFill>
                  <a:srgbClr val="FF0000"/>
                </a:solidFill>
              </a:rPr>
              <a:t>ЗРАЗОК  ВИСЛОВІВ ДЛЯ ТВОРУ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Я </a:t>
            </a:r>
            <a:r>
              <a:rPr lang="ru-RU" dirty="0" err="1"/>
              <a:t>вважаю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чином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до рук </a:t>
            </a:r>
            <a:r>
              <a:rPr lang="ru-RU" dirty="0" err="1"/>
              <a:t>людини</a:t>
            </a:r>
            <a:r>
              <a:rPr lang="ru-RU" dirty="0"/>
              <a:t>, а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папір</a:t>
            </a:r>
            <a:r>
              <a:rPr lang="ru-RU" dirty="0"/>
              <a:t>,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жодним</a:t>
            </a:r>
            <a:r>
              <a:rPr lang="ru-RU" dirty="0"/>
              <a:t> чином не </a:t>
            </a:r>
            <a:r>
              <a:rPr lang="ru-RU" dirty="0" err="1"/>
              <a:t>робить</a:t>
            </a:r>
            <a:r>
              <a:rPr lang="ru-RU" dirty="0"/>
              <a:t> людей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гірше</a:t>
            </a:r>
            <a:r>
              <a:rPr lang="ru-RU" dirty="0"/>
              <a:t>.  </a:t>
            </a:r>
            <a:endParaRPr lang="ru-RU" dirty="0" smtClean="0"/>
          </a:p>
          <a:p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шахраї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видурюють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в людей, і є </a:t>
            </a:r>
            <a:r>
              <a:rPr lang="ru-RU" dirty="0" err="1"/>
              <a:t>бізнесмени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заробили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долар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гривню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 і той і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 </a:t>
            </a:r>
            <a:r>
              <a:rPr lang="ru-RU" dirty="0" err="1"/>
              <a:t>однакову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грошей,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шахрай</a:t>
            </a:r>
            <a:r>
              <a:rPr lang="ru-RU" dirty="0"/>
              <a:t> буде </a:t>
            </a:r>
            <a:r>
              <a:rPr lang="ru-RU" dirty="0" err="1"/>
              <a:t>поводитися</a:t>
            </a:r>
            <a:r>
              <a:rPr lang="ru-RU" dirty="0"/>
              <a:t> так як </a:t>
            </a:r>
            <a:r>
              <a:rPr lang="ru-RU" dirty="0" err="1"/>
              <a:t>звик</a:t>
            </a:r>
            <a:r>
              <a:rPr lang="ru-RU" dirty="0"/>
              <a:t>, 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бізнесмен</a:t>
            </a:r>
            <a:r>
              <a:rPr lang="ru-RU" dirty="0"/>
              <a:t>   буде </a:t>
            </a:r>
            <a:r>
              <a:rPr lang="ru-RU" dirty="0" err="1"/>
              <a:t>намагатися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 та </a:t>
            </a:r>
            <a:r>
              <a:rPr lang="ru-RU" dirty="0" err="1"/>
              <a:t>стипендії</a:t>
            </a:r>
            <a:r>
              <a:rPr lang="ru-RU" dirty="0"/>
              <a:t>, </a:t>
            </a:r>
            <a:r>
              <a:rPr lang="ru-RU" dirty="0" err="1"/>
              <a:t>жертвувати</a:t>
            </a:r>
            <a:r>
              <a:rPr lang="ru-RU" dirty="0"/>
              <a:t> на </a:t>
            </a:r>
            <a:r>
              <a:rPr lang="ru-RU" dirty="0" err="1"/>
              <a:t>благочинність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згадати</a:t>
            </a:r>
            <a:r>
              <a:rPr lang="ru-RU" dirty="0"/>
              <a:t> </a:t>
            </a:r>
            <a:r>
              <a:rPr lang="ru-RU" dirty="0" err="1"/>
              <a:t>філантропа</a:t>
            </a:r>
            <a:r>
              <a:rPr lang="ru-RU" dirty="0"/>
              <a:t> і мецената </a:t>
            </a:r>
            <a:r>
              <a:rPr lang="ru-RU" dirty="0" err="1"/>
              <a:t>Білла</a:t>
            </a:r>
            <a:r>
              <a:rPr lang="ru-RU" dirty="0"/>
              <a:t> </a:t>
            </a:r>
            <a:r>
              <a:rPr lang="ru-RU" dirty="0" err="1"/>
              <a:t>Гейтца</a:t>
            </a:r>
            <a:r>
              <a:rPr lang="ru-RU" dirty="0"/>
              <a:t>, а </a:t>
            </a:r>
            <a:r>
              <a:rPr lang="ru-RU" dirty="0" err="1"/>
              <a:t>можна</a:t>
            </a:r>
            <a:r>
              <a:rPr lang="ru-RU" dirty="0"/>
              <a:t> родину </a:t>
            </a:r>
            <a:r>
              <a:rPr lang="ru-RU" dirty="0" err="1"/>
              <a:t>Терещенків</a:t>
            </a:r>
            <a:r>
              <a:rPr lang="ru-RU" dirty="0"/>
              <a:t>, коштом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збудовано</a:t>
            </a:r>
            <a:r>
              <a:rPr lang="ru-RU" dirty="0"/>
              <a:t> </a:t>
            </a:r>
            <a:r>
              <a:rPr lang="ru-RU" dirty="0" err="1"/>
              <a:t>лікарню</a:t>
            </a:r>
            <a:r>
              <a:rPr lang="ru-RU" dirty="0"/>
              <a:t>, </a:t>
            </a:r>
            <a:r>
              <a:rPr lang="ru-RU" dirty="0" err="1"/>
              <a:t>політехнічний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,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та </a:t>
            </a:r>
            <a:r>
              <a:rPr lang="ru-RU" dirty="0" err="1"/>
              <a:t>храми</a:t>
            </a:r>
            <a:r>
              <a:rPr lang="ru-RU" dirty="0"/>
              <a:t> в </a:t>
            </a:r>
            <a:r>
              <a:rPr lang="ru-RU" dirty="0" err="1"/>
              <a:t>рідному</a:t>
            </a:r>
            <a:r>
              <a:rPr lang="ru-RU" dirty="0"/>
              <a:t> </a:t>
            </a:r>
            <a:r>
              <a:rPr lang="ru-RU" dirty="0" err="1"/>
              <a:t>Глухові</a:t>
            </a:r>
            <a:r>
              <a:rPr lang="ru-RU" dirty="0"/>
              <a:t>. Або Богдана і Варвару </a:t>
            </a:r>
            <a:r>
              <a:rPr lang="ru-RU" dirty="0" err="1"/>
              <a:t>Ханенків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зібрали</a:t>
            </a:r>
            <a:r>
              <a:rPr lang="ru-RU" dirty="0"/>
              <a:t> </a:t>
            </a:r>
            <a:r>
              <a:rPr lang="ru-RU" dirty="0" err="1"/>
              <a:t>неймовірну</a:t>
            </a:r>
            <a:r>
              <a:rPr lang="ru-RU" dirty="0"/>
              <a:t> </a:t>
            </a:r>
            <a:r>
              <a:rPr lang="ru-RU" dirty="0" err="1"/>
              <a:t>колекцію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подарували</a:t>
            </a:r>
            <a:r>
              <a:rPr lang="ru-RU" dirty="0"/>
              <a:t> </a:t>
            </a:r>
            <a:r>
              <a:rPr lang="ru-RU" dirty="0" err="1"/>
              <a:t>місту</a:t>
            </a:r>
            <a:r>
              <a:rPr lang="ru-RU" dirty="0"/>
              <a:t> і </a:t>
            </a:r>
            <a:r>
              <a:rPr lang="ru-RU" dirty="0" err="1"/>
              <a:t>якими</a:t>
            </a:r>
            <a:r>
              <a:rPr lang="ru-RU" dirty="0"/>
              <a:t>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насолоджуватися</a:t>
            </a:r>
            <a:r>
              <a:rPr lang="ru-RU" dirty="0"/>
              <a:t> у </a:t>
            </a:r>
            <a:r>
              <a:rPr lang="ru-RU" dirty="0" err="1"/>
              <a:t>музеї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Отже</a:t>
            </a:r>
            <a:r>
              <a:rPr lang="ru-RU" dirty="0"/>
              <a:t>, я </a:t>
            </a:r>
            <a:r>
              <a:rPr lang="ru-RU" dirty="0" err="1"/>
              <a:t>вважаю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людей </a:t>
            </a:r>
            <a:r>
              <a:rPr lang="ru-RU" dirty="0" err="1"/>
              <a:t>бездуховними</a:t>
            </a:r>
            <a:r>
              <a:rPr lang="ru-RU" dirty="0"/>
              <a:t>, вони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дістають</a:t>
            </a:r>
            <a:r>
              <a:rPr lang="ru-RU" dirty="0"/>
              <a:t> з </a:t>
            </a:r>
            <a:r>
              <a:rPr lang="ru-RU" dirty="0" err="1"/>
              <a:t>глибини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і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є те, як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1025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555</Words>
  <Application>Microsoft Office PowerPoint</Application>
  <PresentationFormat>Произвольный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Контрольний твір на тему «Чи завжди гроші породжують бездуховність?» (за трагікомедією Івана Карпенка-Карого «Сто тисяч» і сучасним життям)</vt:lpstr>
      <vt:lpstr>Презентация PowerPoint</vt:lpstr>
      <vt:lpstr>Презентация PowerPoint</vt:lpstr>
      <vt:lpstr>Аргументи:</vt:lpstr>
      <vt:lpstr>Приклади:</vt:lpstr>
      <vt:lpstr>Висновок:</vt:lpstr>
      <vt:lpstr>Вирази-зв’язки:</vt:lpstr>
      <vt:lpstr>Об’єм твору для 8 класу</vt:lpstr>
      <vt:lpstr>ЗРАЗОК  ВИСЛОВІВ ДЛЯ ТВОРУ</vt:lpstr>
      <vt:lpstr>Успіхів!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Контрольна робота №4 (твір) «Народна драма»  (за творчістю І. Карпенка-Карого)</dc:title>
  <dc:creator>Світлана Щелкун</dc:creator>
  <cp:lastModifiedBy>Юличка</cp:lastModifiedBy>
  <cp:revision>10</cp:revision>
  <dcterms:created xsi:type="dcterms:W3CDTF">2023-01-26T18:57:37Z</dcterms:created>
  <dcterms:modified xsi:type="dcterms:W3CDTF">2023-03-05T18:45:54Z</dcterms:modified>
</cp:coreProperties>
</file>